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Lobster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obster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0df1b8a6b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0df1b8a6b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b0f1e3b2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b0f1e3b2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a95fc27e62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a95fc27e62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b0f1e3b2a1_2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b0f1e3b2a1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0f1e3b2a1_2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0f1e3b2a1_2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a8520875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a8520875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b12d563ce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b12d563ce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b12d563ce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b12d563ce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b19dab387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b19dab387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19dab3871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19dab3871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b0df1b8a6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b0df1b8a6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b19dab387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b19dab387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8916ea258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8916ea25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12d563ce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12d563ce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b0f1e3b2a1_2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b0f1e3b2a1_2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b0df1b8a6b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b0df1b8a6b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b0df1b8a6b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b0df1b8a6b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b0df1b8a6b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b0df1b8a6b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b0df1b8a6b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b0df1b8a6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b0df1b8a6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b0df1b8a6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95fc27e62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95fc27e62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b0df1b8a6b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b0df1b8a6b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3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4.png"/><Relationship Id="rId4" Type="http://schemas.openxmlformats.org/officeDocument/2006/relationships/hyperlink" Target="http://drive.google.com/file/d/124ZEtkC7kuXdRWxGZRdXb70-KCPWktq7/view" TargetMode="External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6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6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13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7.png"/><Relationship Id="rId4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0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6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20" Type="http://schemas.openxmlformats.org/officeDocument/2006/relationships/image" Target="../media/image54.png"/><Relationship Id="rId22" Type="http://schemas.openxmlformats.org/officeDocument/2006/relationships/image" Target="../media/image53.png"/><Relationship Id="rId21" Type="http://schemas.openxmlformats.org/officeDocument/2006/relationships/image" Target="../media/image52.png"/><Relationship Id="rId24" Type="http://schemas.openxmlformats.org/officeDocument/2006/relationships/image" Target="../media/image55.png"/><Relationship Id="rId23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9.png"/><Relationship Id="rId26" Type="http://schemas.openxmlformats.org/officeDocument/2006/relationships/image" Target="../media/image56.png"/><Relationship Id="rId25" Type="http://schemas.openxmlformats.org/officeDocument/2006/relationships/image" Target="../media/image59.png"/><Relationship Id="rId5" Type="http://schemas.openxmlformats.org/officeDocument/2006/relationships/image" Target="../media/image32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1" Type="http://schemas.openxmlformats.org/officeDocument/2006/relationships/image" Target="../media/image43.png"/><Relationship Id="rId10" Type="http://schemas.openxmlformats.org/officeDocument/2006/relationships/image" Target="../media/image48.png"/><Relationship Id="rId13" Type="http://schemas.openxmlformats.org/officeDocument/2006/relationships/image" Target="../media/image45.png"/><Relationship Id="rId12" Type="http://schemas.openxmlformats.org/officeDocument/2006/relationships/image" Target="../media/image41.png"/><Relationship Id="rId15" Type="http://schemas.openxmlformats.org/officeDocument/2006/relationships/image" Target="../media/image42.png"/><Relationship Id="rId14" Type="http://schemas.openxmlformats.org/officeDocument/2006/relationships/image" Target="../media/image44.png"/><Relationship Id="rId17" Type="http://schemas.openxmlformats.org/officeDocument/2006/relationships/image" Target="../media/image50.png"/><Relationship Id="rId16" Type="http://schemas.openxmlformats.org/officeDocument/2006/relationships/image" Target="../media/image49.png"/><Relationship Id="rId19" Type="http://schemas.openxmlformats.org/officeDocument/2006/relationships/image" Target="../media/image51.png"/><Relationship Id="rId18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6.png"/><Relationship Id="rId7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379200" y="2682150"/>
            <a:ext cx="6398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 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578350" y="3091475"/>
            <a:ext cx="5895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50" y="25"/>
            <a:ext cx="7614202" cy="51434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531300" y="3465300"/>
            <a:ext cx="6094200" cy="13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7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Niemcy </a:t>
            </a:r>
            <a:endParaRPr sz="47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70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Deutschland</a:t>
            </a:r>
            <a:endParaRPr sz="4700">
              <a:solidFill>
                <a:srgbClr val="FFFFFF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58" name="Google Shape;58;p13" title="Ludwig van Beethoven - Sonata Księżycowa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09552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382750"/>
            <a:ext cx="8520600" cy="13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" sz="2300">
                <a:latin typeface="Comic Sans MS"/>
                <a:ea typeface="Comic Sans MS"/>
                <a:cs typeface="Comic Sans MS"/>
                <a:sym typeface="Comic Sans MS"/>
              </a:rPr>
              <a:t>Kościół Pamięci</a:t>
            </a:r>
            <a:r>
              <a:rPr lang="pl" sz="2300">
                <a:latin typeface="Comic Sans MS"/>
                <a:ea typeface="Comic Sans MS"/>
                <a:cs typeface="Comic Sans MS"/>
                <a:sym typeface="Comic Sans MS"/>
              </a:rPr>
              <a:t> przypomina  o zniszczeniach wojennych.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0" l="-2380" r="2380" t="0"/>
          <a:stretch/>
        </p:blipFill>
        <p:spPr>
          <a:xfrm>
            <a:off x="569825" y="1406250"/>
            <a:ext cx="1743075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2"/>
          <p:cNvSpPr txBox="1"/>
          <p:nvPr/>
        </p:nvSpPr>
        <p:spPr>
          <a:xfrm>
            <a:off x="687763" y="4446600"/>
            <a:ext cx="16917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3449179" y="3749700"/>
            <a:ext cx="52869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Odbudowany budynek Reichstagu ze szklaną kopułą w nowej dzielnicy rządowej.</a:t>
            </a:r>
            <a:endParaRPr sz="25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6770188" y="4446600"/>
            <a:ext cx="20118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4213" y="1143034"/>
            <a:ext cx="5236829" cy="219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>
            <p:ph type="title"/>
          </p:nvPr>
        </p:nvSpPr>
        <p:spPr>
          <a:xfrm>
            <a:off x="311700" y="252475"/>
            <a:ext cx="8520600" cy="19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>
                <a:latin typeface="Comic Sans MS"/>
                <a:ea typeface="Comic Sans MS"/>
                <a:cs typeface="Comic Sans MS"/>
                <a:sym typeface="Comic Sans MS"/>
              </a:rPr>
              <a:t>Warto obejrzeć imponujący Pomnik Pomordowanych Żydów Europy.</a:t>
            </a:r>
            <a:endParaRPr sz="25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4" name="Google Shape;144;p23"/>
          <p:cNvSpPr txBox="1"/>
          <p:nvPr>
            <p:ph idx="1" type="body"/>
          </p:nvPr>
        </p:nvSpPr>
        <p:spPr>
          <a:xfrm rot="10800000">
            <a:off x="4272275" y="2861825"/>
            <a:ext cx="923100" cy="10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088" y="1564500"/>
            <a:ext cx="4795826" cy="31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445025"/>
            <a:ext cx="8520600" cy="191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A ponadto: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Muzeum Pergamońskie z Bramą Isztar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Alexanderplatz z wieżą telewizyjną o wysokości 365 m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2042313" y="3007300"/>
            <a:ext cx="2706600" cy="16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653" y="2360225"/>
            <a:ext cx="1644575" cy="245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4">
            <a:alphaModFix/>
          </a:blip>
          <a:srcRect b="3409" l="0" r="0" t="0"/>
          <a:stretch/>
        </p:blipFill>
        <p:spPr>
          <a:xfrm>
            <a:off x="1701275" y="2360225"/>
            <a:ext cx="3388685" cy="24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239125" y="228150"/>
            <a:ext cx="8520600" cy="20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5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Ciekawym miejscem jest również dawne przejście graniczne „Checkpoint Charlie” z Muzeum Muru Berlińskiego oraz śliczny pałac Charlottenburg</a:t>
            </a:r>
            <a:endParaRPr sz="24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615250"/>
            <a:ext cx="4223726" cy="237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6017" y="2615250"/>
            <a:ext cx="4223706" cy="237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type="title"/>
          </p:nvPr>
        </p:nvSpPr>
        <p:spPr>
          <a:xfrm>
            <a:off x="311700" y="455375"/>
            <a:ext cx="8520600" cy="23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Niemcy to wiele przepięknych miast z licznymi zabytkami: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Hamburg zwany jest „ niemieckimi wrotami do świata”,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 a Frankfurt nad Menem to międzynarodowe centrum finansowe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" name="Google Shape;166;p26"/>
          <p:cNvSpPr txBox="1"/>
          <p:nvPr>
            <p:ph idx="1" type="body"/>
          </p:nvPr>
        </p:nvSpPr>
        <p:spPr>
          <a:xfrm>
            <a:off x="954025" y="4349875"/>
            <a:ext cx="2467800" cy="21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4225" y="2965900"/>
            <a:ext cx="3896700" cy="20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875" y="2981725"/>
            <a:ext cx="3024551" cy="2019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7"/>
          <p:cNvSpPr txBox="1"/>
          <p:nvPr>
            <p:ph type="title"/>
          </p:nvPr>
        </p:nvSpPr>
        <p:spPr>
          <a:xfrm>
            <a:off x="311700" y="445025"/>
            <a:ext cx="8520600" cy="19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Brema- jedno z najstarszych miast z katedrą św. Piotra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Drezno – z mistrzowskim dziełem architektury rokokowej- Zwinger. Kolonia- ze słynną gotycką katedrą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Poczdam- z pałacem Sanssouci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5957225" y="3807400"/>
            <a:ext cx="2193600" cy="7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99" y="1996313"/>
            <a:ext cx="2193598" cy="146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02" y="3807400"/>
            <a:ext cx="2016050" cy="11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7700" y="2385125"/>
            <a:ext cx="1914525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0575" y="2640824"/>
            <a:ext cx="3018925" cy="1879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311700" y="445025"/>
            <a:ext cx="8520600" cy="14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latin typeface="Comic Sans MS"/>
                <a:ea typeface="Comic Sans MS"/>
                <a:cs typeface="Comic Sans MS"/>
                <a:sym typeface="Comic Sans MS"/>
              </a:rPr>
              <a:t>Schwarzwald jest kwintesencją Niemiec, z mrocznymi lasami, zegarami z kukułką, wiśniowym tortem i wiśniówką.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latin typeface="Comic Sans MS"/>
                <a:ea typeface="Comic Sans MS"/>
                <a:cs typeface="Comic Sans MS"/>
                <a:sym typeface="Comic Sans MS"/>
              </a:rPr>
              <a:t>Zamek Neuschwanstein przyciąga w Alpy Algawskie miliony turystów.</a:t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7785575" y="2742525"/>
            <a:ext cx="946200" cy="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875" y="2302124"/>
            <a:ext cx="3576126" cy="268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85" y="2302128"/>
            <a:ext cx="4030515" cy="26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 flipH="1">
            <a:off x="249675" y="351600"/>
            <a:ext cx="8470800" cy="44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A oto skromna galeria znanych postaci:</a:t>
            </a:r>
            <a:endParaRPr sz="2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Ludwig van Beethoven- jeden z największych twórców muzycznych wszech czasów</a:t>
            </a:r>
            <a:endParaRPr sz="2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Jan Sebastian Bach- wybitny kompozytor doby baroku</a:t>
            </a:r>
            <a:endParaRPr sz="23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2" name="Google Shape;192;p29"/>
          <p:cNvSpPr txBox="1"/>
          <p:nvPr>
            <p:ph idx="1" type="body"/>
          </p:nvPr>
        </p:nvSpPr>
        <p:spPr>
          <a:xfrm>
            <a:off x="1761600" y="2682250"/>
            <a:ext cx="1141800" cy="139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200" y="1969000"/>
            <a:ext cx="2443401" cy="2938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 txBox="1"/>
          <p:nvPr/>
        </p:nvSpPr>
        <p:spPr>
          <a:xfrm>
            <a:off x="249675" y="2511450"/>
            <a:ext cx="2601900" cy="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2802" y="1958915"/>
            <a:ext cx="2443400" cy="295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3869600" y="595300"/>
            <a:ext cx="5155500" cy="14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omic Sans MS"/>
                <a:ea typeface="Comic Sans MS"/>
                <a:cs typeface="Comic Sans MS"/>
                <a:sym typeface="Comic Sans MS"/>
              </a:rPr>
              <a:t>Michael Ballack - niemiecki piłkarz grający na pozycji pomocnika. Był centralną postacią  FC Bayern.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404425" y="2976175"/>
            <a:ext cx="4241400" cy="15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Konrad Adenauer- wieloletni </a:t>
            </a:r>
            <a:r>
              <a:rPr lang="pl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kanclerz</a:t>
            </a:r>
            <a:r>
              <a:rPr lang="pl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RFN, mąż stanu.</a:t>
            </a:r>
            <a:endParaRPr sz="21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875" y="231075"/>
            <a:ext cx="3137975" cy="211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950" y="2696199"/>
            <a:ext cx="3396925" cy="20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1165325" y="3305075"/>
            <a:ext cx="2162100" cy="14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>
            <a:off x="261175" y="368900"/>
            <a:ext cx="8530800" cy="19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Steffi Graff- najlepsza tenisistka światowej sławy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pl" sz="2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Michael Schumacher- mistrz Formuły 1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275" y="2642075"/>
            <a:ext cx="2826194" cy="226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642075"/>
            <a:ext cx="42672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4168725" y="3152475"/>
            <a:ext cx="1925400" cy="137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291875"/>
            <a:ext cx="8520600" cy="1419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Od zjednoczenia Niemiec w 1990 roku Republika Federalna Niemiec jest najludniejszym państwem w Unii Europejskiej</a:t>
            </a:r>
            <a:r>
              <a:rPr lang="pl" sz="2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. Obecnie żyje w tym kraju ok. 83 mln ludzi.</a:t>
            </a:r>
            <a:endParaRPr sz="20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7300" y="2063575"/>
            <a:ext cx="4689400" cy="2768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311700" y="92450"/>
            <a:ext cx="8520600" cy="22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Marlena Dietrich- „Błękitny Anioł” lat 30., aktorka, która pokazała swoje nogi całemu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światu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Claudia Schiffer- znana modelka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311700" y="3484300"/>
            <a:ext cx="2553300" cy="108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812275"/>
            <a:ext cx="3003226" cy="20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9700" y="1892825"/>
            <a:ext cx="1947945" cy="292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/>
          <p:nvPr>
            <p:ph type="title"/>
          </p:nvPr>
        </p:nvSpPr>
        <p:spPr>
          <a:xfrm>
            <a:off x="783575" y="3458800"/>
            <a:ext cx="3146400" cy="8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3"/>
          <p:cNvSpPr txBox="1"/>
          <p:nvPr>
            <p:ph idx="1" type="body"/>
          </p:nvPr>
        </p:nvSpPr>
        <p:spPr>
          <a:xfrm>
            <a:off x="462300" y="314425"/>
            <a:ext cx="8219400" cy="18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Tomasz Mann- prozaik, laureat literackiej Nagrody Nobla</a:t>
            </a:r>
            <a:endParaRPr sz="21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1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Johann Wolfgang von Goethe- najwybitniejszy przedstawiciel literatury niemieckiej</a:t>
            </a:r>
            <a:endParaRPr sz="21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50" y="2473150"/>
            <a:ext cx="4257850" cy="23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8125" y="2468112"/>
            <a:ext cx="1917850" cy="240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807" y="1365075"/>
            <a:ext cx="4932826" cy="27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4"/>
          <p:cNvSpPr txBox="1"/>
          <p:nvPr>
            <p:ph type="title"/>
          </p:nvPr>
        </p:nvSpPr>
        <p:spPr>
          <a:xfrm>
            <a:off x="311700" y="341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ic Sans MS"/>
                <a:ea typeface="Comic Sans MS"/>
                <a:cs typeface="Comic Sans MS"/>
                <a:sym typeface="Comic Sans MS"/>
              </a:rPr>
              <a:t>NA PEWNO ZNASZ TE MARKI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34" name="Google Shape;23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681" y="1646448"/>
            <a:ext cx="5176650" cy="222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4"/>
          <p:cNvPicPr preferRelativeResize="0"/>
          <p:nvPr/>
        </p:nvPicPr>
        <p:blipFill rotWithShape="1">
          <a:blip r:embed="rId5">
            <a:alphaModFix/>
          </a:blip>
          <a:srcRect b="29299" l="0" r="0" t="27890"/>
          <a:stretch/>
        </p:blipFill>
        <p:spPr>
          <a:xfrm>
            <a:off x="647175" y="851425"/>
            <a:ext cx="7704074" cy="32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9729" y="1056050"/>
            <a:ext cx="3528849" cy="351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32799" y="953100"/>
            <a:ext cx="5308800" cy="36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9450" y="-156537"/>
            <a:ext cx="64293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01447" y="814675"/>
            <a:ext cx="6247382" cy="3514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56656" y="125931"/>
            <a:ext cx="4764775" cy="476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9450" y="464329"/>
            <a:ext cx="7239523" cy="407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2238" y="2024128"/>
            <a:ext cx="7239526" cy="157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78725" y="948575"/>
            <a:ext cx="7120622" cy="37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14935" y="1517473"/>
            <a:ext cx="7038426" cy="259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 rotWithShape="1">
          <a:blip r:embed="rId15">
            <a:alphaModFix/>
          </a:blip>
          <a:srcRect b="15834" l="22404" r="21569" t="17773"/>
          <a:stretch/>
        </p:blipFill>
        <p:spPr>
          <a:xfrm>
            <a:off x="2509795" y="639500"/>
            <a:ext cx="4354805" cy="38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960364" y="825025"/>
            <a:ext cx="5529524" cy="386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4"/>
          <p:cNvPicPr preferRelativeResize="0"/>
          <p:nvPr/>
        </p:nvPicPr>
        <p:blipFill rotWithShape="1">
          <a:blip r:embed="rId17">
            <a:alphaModFix/>
          </a:blip>
          <a:srcRect b="16638" l="4917" r="2823" t="13244"/>
          <a:stretch/>
        </p:blipFill>
        <p:spPr>
          <a:xfrm>
            <a:off x="2563187" y="733350"/>
            <a:ext cx="4017625" cy="30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4"/>
          <p:cNvPicPr preferRelativeResize="0"/>
          <p:nvPr/>
        </p:nvPicPr>
        <p:blipFill rotWithShape="1">
          <a:blip r:embed="rId18">
            <a:alphaModFix/>
          </a:blip>
          <a:srcRect b="11847" l="0" r="0" t="0"/>
          <a:stretch/>
        </p:blipFill>
        <p:spPr>
          <a:xfrm>
            <a:off x="1419450" y="639500"/>
            <a:ext cx="7038426" cy="34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61988" y="428625"/>
            <a:ext cx="7620000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695046" y="767588"/>
            <a:ext cx="3608325" cy="360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47173" y="1339113"/>
            <a:ext cx="7704075" cy="24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910875" y="668250"/>
            <a:ext cx="5176650" cy="3664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342750" y="860289"/>
            <a:ext cx="4764774" cy="342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812033" y="974438"/>
            <a:ext cx="5750350" cy="31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4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471363" y="685516"/>
            <a:ext cx="6507549" cy="414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4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84500" y="707263"/>
            <a:ext cx="66294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9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6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1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6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67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8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97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1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7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4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7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7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87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2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1700"/>
                            </p:stCondLst>
                            <p:childTnLst>
                              <p:par>
                                <p:cTn fill="hold" nodeType="after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>
            <p:ph idx="1" type="body"/>
          </p:nvPr>
        </p:nvSpPr>
        <p:spPr>
          <a:xfrm>
            <a:off x="311700" y="3667225"/>
            <a:ext cx="8520600" cy="13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Kacper Wnęk </a:t>
            </a:r>
            <a:endParaRPr sz="15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Monika Gądek</a:t>
            </a:r>
            <a:endParaRPr sz="15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Wykorzystano </a:t>
            </a:r>
            <a:r>
              <a:rPr i="1" lang="pl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Sonatę Księżycową</a:t>
            </a:r>
            <a:r>
              <a:rPr lang="pl" sz="15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Ludwiga van Beethovena</a:t>
            </a:r>
            <a:endParaRPr sz="15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62" name="Google Shape;2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8228" y="321747"/>
            <a:ext cx="5947549" cy="33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7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7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767375"/>
            <a:ext cx="5101500" cy="40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Państwo podzielone jest na 16 </a:t>
            </a:r>
            <a:r>
              <a:rPr lang="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krajów</a:t>
            </a:r>
            <a:r>
              <a:rPr lang="pl" sz="26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związkowych (landów).</a:t>
            </a:r>
            <a:endParaRPr sz="26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3524" y="284875"/>
            <a:ext cx="3304175" cy="4468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469600" y="430450"/>
            <a:ext cx="8362800" cy="41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Jedną z głównych gałęzi przemysłu jest produkcja środków transportu, zwłaszcza samochodów. Główne marki to: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Mercedes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BMW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Audi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Volkswagen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Daimler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pl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Opel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3574" y="2794650"/>
            <a:ext cx="3850404" cy="2165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5100" y="1399300"/>
            <a:ext cx="3940449" cy="197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311700" y="704275"/>
            <a:ext cx="8520600" cy="412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Przemysł elektroniczny reprezentowany jest przez: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Siemens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Bosch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pl" sz="2400">
                <a:latin typeface="Comic Sans MS"/>
                <a:ea typeface="Comic Sans MS"/>
                <a:cs typeface="Comic Sans MS"/>
                <a:sym typeface="Comic Sans MS"/>
              </a:rPr>
              <a:t>IBM Deutschland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345000" y="2447300"/>
            <a:ext cx="12756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050" y="1830400"/>
            <a:ext cx="2550314" cy="19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9775" y="3086599"/>
            <a:ext cx="2022150" cy="1792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>
            <p:ph idx="1" type="body"/>
          </p:nvPr>
        </p:nvSpPr>
        <p:spPr>
          <a:xfrm>
            <a:off x="311700" y="383700"/>
            <a:ext cx="8520600" cy="8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Niemcy zajmują 3. miejsce w światowej produkcji piwa.    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pl" sz="1050">
                <a:solidFill>
                  <a:srgbClr val="202122"/>
                </a:solidFill>
                <a:highlight>
                  <a:srgbClr val="FFFFFF"/>
                </a:highlight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050">
              <a:solidFill>
                <a:srgbClr val="202122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924" y="1057650"/>
            <a:ext cx="5900801" cy="379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3090250" y="2681300"/>
            <a:ext cx="21966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200525" y="124400"/>
            <a:ext cx="8705700" cy="12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Szanują punktualność i nigdy nie mieszają życia zawodowego </a:t>
            </a:r>
            <a:endParaRPr sz="2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z prywatnym. Kochają dobrze zjeść i wypić piwo, nie tylko podczas monachijskiego Oktoberfest.</a:t>
            </a: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5884950" y="2343038"/>
            <a:ext cx="31785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/>
        </p:nvSpPr>
        <p:spPr>
          <a:xfrm>
            <a:off x="3403738" y="3121350"/>
            <a:ext cx="30666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/>
        </p:nvSpPr>
        <p:spPr>
          <a:xfrm>
            <a:off x="433950" y="2602838"/>
            <a:ext cx="2883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6097525" y="3121350"/>
            <a:ext cx="5973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6750" y="1595363"/>
            <a:ext cx="4876800" cy="319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-238500" y="0"/>
            <a:ext cx="43731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100">
                <a:latin typeface="Comic Sans MS"/>
                <a:ea typeface="Comic Sans MS"/>
                <a:cs typeface="Comic Sans MS"/>
                <a:sym typeface="Comic Sans MS"/>
              </a:rPr>
              <a:t>currywurst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5455200" y="0"/>
            <a:ext cx="3452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golonkę w piwie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37" y="507700"/>
            <a:ext cx="2692629" cy="17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0"/>
          <p:cNvSpPr txBox="1"/>
          <p:nvPr/>
        </p:nvSpPr>
        <p:spPr>
          <a:xfrm>
            <a:off x="5884950" y="2343038"/>
            <a:ext cx="3178500" cy="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białe kiełbaski ze słodką musztardą i preclem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0962" y="507700"/>
            <a:ext cx="2689487" cy="179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3020063" y="1555175"/>
            <a:ext cx="30666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kartoffelsalat</a:t>
            </a:r>
            <a:endParaRPr/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55113" y="2127613"/>
            <a:ext cx="2196499" cy="1647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0"/>
          <p:cNvSpPr txBox="1"/>
          <p:nvPr/>
        </p:nvSpPr>
        <p:spPr>
          <a:xfrm>
            <a:off x="433950" y="2602838"/>
            <a:ext cx="2883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strudel z bakaliami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63" y="3202900"/>
            <a:ext cx="1915775" cy="15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6097525" y="3121350"/>
            <a:ext cx="5973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97525" y="3267250"/>
            <a:ext cx="2473041" cy="16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6522700" y="2986550"/>
            <a:ext cx="5973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0"/>
          <p:cNvSpPr txBox="1"/>
          <p:nvPr/>
        </p:nvSpPr>
        <p:spPr>
          <a:xfrm>
            <a:off x="3455125" y="114075"/>
            <a:ext cx="1971000" cy="6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Uwielbiają:</a:t>
            </a:r>
            <a:endParaRPr sz="2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207400" y="505350"/>
            <a:ext cx="8793600" cy="206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omic Sans MS"/>
                <a:ea typeface="Comic Sans MS"/>
                <a:cs typeface="Comic Sans MS"/>
                <a:sym typeface="Comic Sans MS"/>
              </a:rPr>
              <a:t>Stolica Berlin jest mekką miłośników sztuki, gdyż znajduje się w niej ok. 175 muzeów</a:t>
            </a:r>
            <a:r>
              <a:rPr lang="pl" sz="2300">
                <a:latin typeface="Comic Sans MS"/>
                <a:ea typeface="Comic Sans MS"/>
                <a:cs typeface="Comic Sans MS"/>
                <a:sym typeface="Comic Sans MS"/>
              </a:rPr>
              <a:t>. Warto odwiedzić Wyspę Muzeów 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2300">
                <a:latin typeface="Comic Sans MS"/>
                <a:ea typeface="Comic Sans MS"/>
                <a:cs typeface="Comic Sans MS"/>
                <a:sym typeface="Comic Sans MS"/>
              </a:rPr>
              <a:t>i zobaczyć Bramę Brandenburską</a:t>
            </a:r>
            <a:endParaRPr sz="23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21"/>
          <p:cNvSpPr txBox="1"/>
          <p:nvPr/>
        </p:nvSpPr>
        <p:spPr>
          <a:xfrm>
            <a:off x="5183625" y="3719900"/>
            <a:ext cx="3000000" cy="5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875" y="2643384"/>
            <a:ext cx="2994026" cy="200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4937" y="2753712"/>
            <a:ext cx="2677376" cy="1783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